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1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  <a:lvl2pPr marL="1025769" indent="-390769" algn="ctr">
              <a:spcBef>
                <a:spcPts val="0"/>
              </a:spcBef>
              <a:defRPr sz="3200" i="1"/>
            </a:lvl2pPr>
            <a:lvl3pPr marL="1660769" indent="-390769" algn="ctr">
              <a:spcBef>
                <a:spcPts val="0"/>
              </a:spcBef>
              <a:defRPr sz="3200" i="1"/>
            </a:lvl3pPr>
            <a:lvl4pPr marL="2295769" indent="-390769" algn="ctr">
              <a:spcBef>
                <a:spcPts val="0"/>
              </a:spcBef>
              <a:defRPr sz="3200" i="1"/>
            </a:lvl4pPr>
            <a:lvl5pPr marL="2930769" indent="-390769" algn="ctr">
              <a:spcBef>
                <a:spcPts val="0"/>
              </a:spcBef>
              <a:defRPr sz="3200" i="1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94" name="“Digite aqui uma citação.”"/>
          <p:cNvSpPr txBox="1">
            <a:spLocks noGrp="1"/>
          </p:cNvSpPr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sta da praia e do mar de uma duna de areia com vegetação rasteira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sta da praia e do mar de uma duna de areia com vegetação rasteira"/>
          <p:cNvSpPr>
            <a:spLocks noGrp="1"/>
          </p:cNvSpPr>
          <p:nvPr>
            <p:ph type="pic" idx="21"/>
          </p:nvPr>
        </p:nvSpPr>
        <p:spPr>
          <a:xfrm>
            <a:off x="3125967" y="-393700"/>
            <a:ext cx="18135603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23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arça‑real em voo a baixa altitude sobre uma praia com uma pequena vedação em primeiro plano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do título</a:t>
            </a:r>
          </a:p>
        </p:txBody>
      </p:sp>
      <p:sp>
        <p:nvSpPr>
          <p:cNvPr id="40" name="Nível um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1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to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Nível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5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s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aminho de areia entre duas colinas que termina no mar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Nível um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68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um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76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a 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aminho de areia entre duas colinas que termina no mar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arça‑real em voo a baixa altitude sobre uma praia com uma pequena vedação em primeiro plano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sta da praia e do mar de uma duna de areia com vegetação rasteira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o diapositivo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um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4" name="Número do diapositivo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Modelação Geométrica e Generativa"/>
          <p:cNvSpPr txBox="1">
            <a:spLocks noGrp="1"/>
          </p:cNvSpPr>
          <p:nvPr>
            <p:ph type="subTitle" sz="quarter" idx="1"/>
          </p:nvPr>
        </p:nvSpPr>
        <p:spPr>
          <a:xfrm>
            <a:off x="55662" y="9753113"/>
            <a:ext cx="24272676" cy="1721335"/>
          </a:xfrm>
          <a:prstGeom prst="rect">
            <a:avLst/>
          </a:prstGeom>
          <a:effectLst>
            <a:outerShdw blurRad="165100" dist="107197" dir="2700000" rotWithShape="0">
              <a:srgbClr val="000000">
                <a:alpha val="49800"/>
              </a:srgbClr>
            </a:outerShdw>
          </a:effectLst>
        </p:spPr>
        <p:txBody>
          <a:bodyPr>
            <a:normAutofit lnSpcReduction="10000"/>
          </a:bodyPr>
          <a:lstStyle>
            <a:lvl1pPr defTabSz="817244">
              <a:defRPr sz="10700" b="1">
                <a:gradFill flip="none" rotWithShape="1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</a:defRPr>
            </a:lvl1pPr>
          </a:lstStyle>
          <a:p>
            <a:r>
              <a:rPr lang="pt-PT" dirty="0"/>
              <a:t>Frequência RD</a:t>
            </a:r>
            <a:endParaRPr dirty="0"/>
          </a:p>
        </p:txBody>
      </p:sp>
      <p:grpSp>
        <p:nvGrpSpPr>
          <p:cNvPr id="124" name="Agrupar"/>
          <p:cNvGrpSpPr/>
          <p:nvPr/>
        </p:nvGrpSpPr>
        <p:grpSpPr>
          <a:xfrm>
            <a:off x="253664" y="11778499"/>
            <a:ext cx="24026922" cy="1919034"/>
            <a:chOff x="-1" y="0"/>
            <a:chExt cx="24026921" cy="1919033"/>
          </a:xfrm>
        </p:grpSpPr>
        <p:sp>
          <p:nvSpPr>
            <p:cNvPr id="120" name="Linha"/>
            <p:cNvSpPr/>
            <p:nvPr/>
          </p:nvSpPr>
          <p:spPr>
            <a:xfrm>
              <a:off x="-2" y="-1"/>
              <a:ext cx="23876674" cy="1"/>
            </a:xfrm>
            <a:prstGeom prst="line">
              <a:avLst/>
            </a:prstGeom>
            <a:noFill/>
            <a:ln w="254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pic>
          <p:nvPicPr>
            <p:cNvPr id="121" name="Logotipo_Faculdade Arquitetura_UL_alta resoluá∆o_ white letters.jpg" descr="Logotipo_Faculdade Arquitetura_UL_alta resoluá∆o_ white letter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5283" y="154551"/>
              <a:ext cx="3493173" cy="1674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" name="ULISBOA.jpg" descr="ULISBO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6" y="64830"/>
              <a:ext cx="5080003" cy="1854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3" name="Mestrado Integrado em Arquitectura…"/>
            <p:cNvSpPr txBox="1"/>
            <p:nvPr/>
          </p:nvSpPr>
          <p:spPr>
            <a:xfrm>
              <a:off x="17465287" y="260664"/>
              <a:ext cx="6561634" cy="1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Mestrado Integrado em Arquitectura</a:t>
              </a:r>
            </a:p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Ano Lectivo 2025-2025 1º Semestre</a:t>
              </a:r>
            </a:p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Docente - Nuno Alão              2º Ano  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ome e Apelidos do Aluno"/>
          <p:cNvSpPr txBox="1">
            <a:spLocks noGrp="1"/>
          </p:cNvSpPr>
          <p:nvPr>
            <p:ph type="subTitle" sz="quarter" idx="1"/>
          </p:nvPr>
        </p:nvSpPr>
        <p:spPr>
          <a:xfrm>
            <a:off x="-2" y="9770047"/>
            <a:ext cx="24384004" cy="1721335"/>
          </a:xfrm>
          <a:prstGeom prst="rect">
            <a:avLst/>
          </a:prstGeom>
          <a:solidFill>
            <a:srgbClr val="D5D5D5"/>
          </a:solidFill>
        </p:spPr>
        <p:txBody>
          <a:bodyPr anchor="ctr"/>
          <a:lstStyle/>
          <a:p>
            <a:pPr lvl="1" algn="l">
              <a:defRPr sz="10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         </a:t>
            </a:r>
            <a:r>
              <a:rPr lang="pt-PT" sz="6400" cap="small" dirty="0"/>
              <a:t>Miguel Graça</a:t>
            </a:r>
            <a:endParaRPr sz="6400" cap="small" dirty="0"/>
          </a:p>
        </p:txBody>
      </p:sp>
      <p:grpSp>
        <p:nvGrpSpPr>
          <p:cNvPr id="129" name="Foto do Aluno"/>
          <p:cNvGrpSpPr/>
          <p:nvPr/>
        </p:nvGrpSpPr>
        <p:grpSpPr>
          <a:xfrm>
            <a:off x="14238002" y="-9138"/>
            <a:ext cx="10126863" cy="9773603"/>
            <a:chOff x="0" y="0"/>
            <a:chExt cx="10126862" cy="9773601"/>
          </a:xfrm>
        </p:grpSpPr>
        <p:sp>
          <p:nvSpPr>
            <p:cNvPr id="127" name="Retângulo"/>
            <p:cNvSpPr/>
            <p:nvPr/>
          </p:nvSpPr>
          <p:spPr>
            <a:xfrm>
              <a:off x="-1" y="-1"/>
              <a:ext cx="10126864" cy="9773603"/>
            </a:xfrm>
            <a:prstGeom prst="rect">
              <a:avLst/>
            </a:prstGeom>
            <a:solidFill>
              <a:srgbClr val="EEF0F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8" name="Foto do Aluno"/>
            <p:cNvSpPr txBox="1"/>
            <p:nvPr/>
          </p:nvSpPr>
          <p:spPr>
            <a:xfrm>
              <a:off x="-1" y="4645044"/>
              <a:ext cx="10126864" cy="4835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3200">
                  <a:solidFill>
                    <a:srgbClr val="FFFFFF"/>
                  </a:solidFill>
                </a:defRPr>
              </a:lvl1pPr>
            </a:lstStyle>
            <a:p>
              <a:r>
                <a:t>Foto do Aluno</a:t>
              </a:r>
            </a:p>
          </p:txBody>
        </p:sp>
      </p:grpSp>
      <p:sp>
        <p:nvSpPr>
          <p:cNvPr id="130" name="20170000"/>
          <p:cNvSpPr txBox="1"/>
          <p:nvPr/>
        </p:nvSpPr>
        <p:spPr>
          <a:xfrm>
            <a:off x="2191878" y="7018866"/>
            <a:ext cx="11823942" cy="299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914400" defTabSz="2257720">
              <a:defRPr sz="19000">
                <a:solidFill>
                  <a:srgbClr val="D5D5D5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2024</a:t>
            </a:r>
            <a:r>
              <a:rPr lang="pt-PT" dirty="0"/>
              <a:t>1262</a:t>
            </a:r>
            <a:endParaRPr dirty="0"/>
          </a:p>
        </p:txBody>
      </p:sp>
      <p:grpSp>
        <p:nvGrpSpPr>
          <p:cNvPr id="136" name="Agrupar"/>
          <p:cNvGrpSpPr/>
          <p:nvPr/>
        </p:nvGrpSpPr>
        <p:grpSpPr>
          <a:xfrm>
            <a:off x="253664" y="11778499"/>
            <a:ext cx="24026922" cy="1919034"/>
            <a:chOff x="-1" y="0"/>
            <a:chExt cx="24026921" cy="1919033"/>
          </a:xfrm>
        </p:grpSpPr>
        <p:sp>
          <p:nvSpPr>
            <p:cNvPr id="131" name="Linha"/>
            <p:cNvSpPr/>
            <p:nvPr/>
          </p:nvSpPr>
          <p:spPr>
            <a:xfrm>
              <a:off x="-2" y="-1"/>
              <a:ext cx="23876674" cy="1"/>
            </a:xfrm>
            <a:prstGeom prst="line">
              <a:avLst/>
            </a:prstGeom>
            <a:noFill/>
            <a:ln w="25400" cap="flat">
              <a:solidFill>
                <a:srgbClr val="D5D5D5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pic>
          <p:nvPicPr>
            <p:cNvPr id="132" name="Logotipo_Faculdade Arquitetura_UL_alta resoluá∆o_ white letters.jpg" descr="Logotipo_Faculdade Arquitetura_UL_alta resoluá∆o_ white letters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5283" y="154551"/>
              <a:ext cx="3493173" cy="1674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3" name="ULISBOA.jpg" descr="ULISBOA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6" y="64830"/>
              <a:ext cx="5080003" cy="1854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34" name="MGeG"/>
            <p:cNvSpPr txBox="1"/>
            <p:nvPr/>
          </p:nvSpPr>
          <p:spPr>
            <a:xfrm>
              <a:off x="10501403" y="98849"/>
              <a:ext cx="5809517" cy="17213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blurRad="165100" dist="107197" dir="2700000" rotWithShape="0">
                <a:srgbClr val="000000">
                  <a:alpha val="498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rmAutofit lnSpcReduction="10000"/>
            </a:bodyPr>
            <a:lstStyle>
              <a:lvl1pPr defTabSz="817244">
                <a:defRPr sz="10700" b="1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r>
                <a:t>RD</a:t>
              </a:r>
            </a:p>
          </p:txBody>
        </p:sp>
        <p:sp>
          <p:nvSpPr>
            <p:cNvPr id="135" name="Mestrado Integrado em Arquitectura…"/>
            <p:cNvSpPr txBox="1"/>
            <p:nvPr/>
          </p:nvSpPr>
          <p:spPr>
            <a:xfrm>
              <a:off x="17465287" y="260664"/>
              <a:ext cx="6561634" cy="1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Mestrado Integrado em Arquitectura</a:t>
              </a:r>
            </a:p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Ano Lectivo 2025-2026 1º Semestre</a:t>
              </a:r>
            </a:p>
            <a:p>
              <a:pPr algn="l">
                <a:defRPr>
                  <a:solidFill>
                    <a:srgbClr val="D5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Docente - Nuno Alão              2º Ano  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céu, ar livre, sombra, edifício&#10;&#10;Os conteúdos gerados por IA podem estar incorretos.">
            <a:extLst>
              <a:ext uri="{FF2B5EF4-FFF2-40B4-BE49-F238E27FC236}">
                <a16:creationId xmlns:a16="http://schemas.microsoft.com/office/drawing/2014/main" id="{8BD9B4B1-AEF6-302C-5CAE-9DB522483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21" y="643468"/>
            <a:ext cx="10329494" cy="5810340"/>
          </a:xfrm>
          <a:prstGeom prst="rect">
            <a:avLst/>
          </a:prstGeom>
        </p:spPr>
      </p:pic>
      <p:sp>
        <p:nvSpPr>
          <p:cNvPr id="153" name="Rectangle 152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0560" y="0"/>
            <a:ext cx="182880" cy="1371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m 8" descr="Uma imagem com céu, ar livre, praia, água&#10;&#10;Os conteúdos gerados por IA podem estar incorretos.">
            <a:extLst>
              <a:ext uri="{FF2B5EF4-FFF2-40B4-BE49-F238E27FC236}">
                <a16:creationId xmlns:a16="http://schemas.microsoft.com/office/drawing/2014/main" id="{024ECF90-FF6E-3707-74DE-74359DC89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1873" y="643468"/>
            <a:ext cx="10193580" cy="5810340"/>
          </a:xfrm>
          <a:prstGeom prst="rect">
            <a:avLst/>
          </a:prstGeom>
        </p:spPr>
      </p:pic>
      <p:sp>
        <p:nvSpPr>
          <p:cNvPr id="155" name="Rectangle 154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766560"/>
            <a:ext cx="12252960" cy="1828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31040" y="6766560"/>
            <a:ext cx="12252960" cy="1828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 descr="Uma imagem com mesa, mobília, captura de ecrã, sombra&#10;&#10;Os conteúdos gerados por IA podem estar incorretos.">
            <a:extLst>
              <a:ext uri="{FF2B5EF4-FFF2-40B4-BE49-F238E27FC236}">
                <a16:creationId xmlns:a16="http://schemas.microsoft.com/office/drawing/2014/main" id="{BD97D08D-EDF7-6F62-72C0-A956DD66A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15" y="7262192"/>
            <a:ext cx="9771896" cy="5521120"/>
          </a:xfrm>
          <a:prstGeom prst="rect">
            <a:avLst/>
          </a:prstGeom>
        </p:spPr>
      </p:pic>
      <p:grpSp>
        <p:nvGrpSpPr>
          <p:cNvPr id="148" name="Exerc. 2.1 - Spirula"/>
          <p:cNvGrpSpPr/>
          <p:nvPr/>
        </p:nvGrpSpPr>
        <p:grpSpPr>
          <a:xfrm>
            <a:off x="914402" y="9644973"/>
            <a:ext cx="10853528" cy="755557"/>
            <a:chOff x="-342901" y="-1"/>
            <a:chExt cx="24726904" cy="1721336"/>
          </a:xfrm>
        </p:grpSpPr>
        <p:sp>
          <p:nvSpPr>
            <p:cNvPr id="146" name="Retângulo"/>
            <p:cNvSpPr/>
            <p:nvPr/>
          </p:nvSpPr>
          <p:spPr>
            <a:xfrm>
              <a:off x="-1" y="-1"/>
              <a:ext cx="24384004" cy="1721336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>
                <a:defRPr sz="10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" name="Aula. 1.1 - Apresentação"/>
            <p:cNvSpPr txBox="1"/>
            <p:nvPr/>
          </p:nvSpPr>
          <p:spPr>
            <a:xfrm>
              <a:off x="-342901" y="-1"/>
              <a:ext cx="24384004" cy="17213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lvl="8" algn="r" defTabSz="333667">
                <a:spcAft>
                  <a:spcPts val="600"/>
                </a:spcAft>
                <a:defRPr sz="9400">
                  <a:solidFill>
                    <a:srgbClr val="FFFFFF"/>
                  </a:solidFill>
                </a:defRPr>
              </a:pPr>
              <a:r>
                <a:rPr kumimoji="0" lang="pt-PT" sz="4042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Render diurnos</a:t>
              </a:r>
              <a:endParaRPr/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m captura de ecrã&#10;&#10;Os conteúdos gerados por IA podem estar incorretos.">
            <a:extLst>
              <a:ext uri="{FF2B5EF4-FFF2-40B4-BE49-F238E27FC236}">
                <a16:creationId xmlns:a16="http://schemas.microsoft.com/office/drawing/2014/main" id="{A9C977DF-95A1-C2CB-74EB-125E5BDAD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340" y="1286934"/>
            <a:ext cx="9082917" cy="5086434"/>
          </a:xfrm>
          <a:prstGeom prst="rect">
            <a:avLst/>
          </a:prstGeom>
        </p:spPr>
      </p:pic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82428" y="2222340"/>
            <a:ext cx="22080" cy="9290206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06054" y="6857996"/>
            <a:ext cx="8377808" cy="2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220668" y="6857996"/>
            <a:ext cx="8377808" cy="2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Uma imagem com captura de ecrã, relva, ar livre&#10;&#10;Os conteúdos gerados por IA podem estar incorretos.">
            <a:extLst>
              <a:ext uri="{FF2B5EF4-FFF2-40B4-BE49-F238E27FC236}">
                <a16:creationId xmlns:a16="http://schemas.microsoft.com/office/drawing/2014/main" id="{E1FBA5EE-B8A5-3C39-E80E-217B2DFD8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22" y="7342632"/>
            <a:ext cx="9051954" cy="5091724"/>
          </a:xfrm>
          <a:prstGeom prst="rect">
            <a:avLst/>
          </a:prstGeom>
        </p:spPr>
      </p:pic>
      <p:pic>
        <p:nvPicPr>
          <p:cNvPr id="5" name="Imagem 4" descr="Uma imagem com captura de ecrã, lua, noite&#10;&#10;Os conteúdos gerados por IA podem estar incorretos.">
            <a:extLst>
              <a:ext uri="{FF2B5EF4-FFF2-40B4-BE49-F238E27FC236}">
                <a16:creationId xmlns:a16="http://schemas.microsoft.com/office/drawing/2014/main" id="{B11336FC-56FF-B234-DE67-FAC959E5A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067" y="7342632"/>
            <a:ext cx="8999009" cy="5106938"/>
          </a:xfrm>
          <a:prstGeom prst="rect">
            <a:avLst/>
          </a:prstGeom>
        </p:spPr>
      </p:pic>
      <p:grpSp>
        <p:nvGrpSpPr>
          <p:cNvPr id="153" name="Exerc. 2.1 - Spirula"/>
          <p:cNvGrpSpPr/>
          <p:nvPr/>
        </p:nvGrpSpPr>
        <p:grpSpPr>
          <a:xfrm>
            <a:off x="12676632" y="3518025"/>
            <a:ext cx="9465880" cy="624252"/>
            <a:chOff x="-1" y="-2"/>
            <a:chExt cx="26101594" cy="1721337"/>
          </a:xfrm>
        </p:grpSpPr>
        <p:sp>
          <p:nvSpPr>
            <p:cNvPr id="151" name="Retângulo"/>
            <p:cNvSpPr/>
            <p:nvPr/>
          </p:nvSpPr>
          <p:spPr>
            <a:xfrm>
              <a:off x="-1" y="-1"/>
              <a:ext cx="24384004" cy="1721336"/>
            </a:xfrm>
            <a:prstGeom prst="rect">
              <a:avLst/>
            </a:prstGeom>
            <a:solidFill>
              <a:srgbClr val="D5D5D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>
                <a:defRPr sz="10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2" name="Aula. 1.2 - Sxxxxx"/>
            <p:cNvSpPr txBox="1"/>
            <p:nvPr/>
          </p:nvSpPr>
          <p:spPr>
            <a:xfrm>
              <a:off x="1717589" y="-2"/>
              <a:ext cx="24384004" cy="1721336"/>
            </a:xfrm>
            <a:prstGeom prst="rect">
              <a:avLst/>
            </a:prstGeom>
            <a:solidFill>
              <a:srgbClr val="DDDDDD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rmAutofit/>
            </a:bodyPr>
            <a:lstStyle/>
            <a:p>
              <a:pPr lvl="8" algn="l" defTabSz="297180">
                <a:lnSpc>
                  <a:spcPct val="90000"/>
                </a:lnSpc>
                <a:spcAft>
                  <a:spcPts val="600"/>
                </a:spcAft>
                <a:defRPr sz="10000">
                  <a:solidFill>
                    <a:srgbClr val="FFFFFF"/>
                  </a:solidFill>
                </a:defRPr>
              </a:pPr>
              <a:r>
                <a:rPr kumimoji="0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                                </a:t>
              </a:r>
              <a:r>
                <a:rPr kumimoji="0" lang="pt-PT" sz="3600" b="0" i="0" u="none" strike="noStrike" cap="none" spc="0" normalizeH="0" baseline="0" err="1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Renders</a:t>
              </a:r>
              <a:r>
                <a:rPr kumimoji="0" lang="pt-PT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 noturnos </a:t>
              </a:r>
              <a:endParaRPr/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46</Words>
  <Application>Microsoft Office PowerPoint</Application>
  <PresentationFormat>Personalizados</PresentationFormat>
  <Paragraphs>13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8" baseType="lpstr">
      <vt:lpstr>Helvetica Neue</vt:lpstr>
      <vt:lpstr>Helvetica Neue Light</vt:lpstr>
      <vt:lpstr>Helvetica Neue Medium</vt:lpstr>
      <vt:lpstr>White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Miguel Graça</dc:creator>
  <cp:lastModifiedBy>Miguel Graça</cp:lastModifiedBy>
  <cp:revision>2</cp:revision>
  <dcterms:modified xsi:type="dcterms:W3CDTF">2025-12-12T16:33:33Z</dcterms:modified>
</cp:coreProperties>
</file>